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6" r:id="rId9"/>
    <p:sldId id="264" r:id="rId10"/>
    <p:sldId id="265" r:id="rId11"/>
    <p:sldId id="266" r:id="rId12"/>
    <p:sldId id="268" r:id="rId13"/>
    <p:sldId id="267" r:id="rId14"/>
    <p:sldId id="273" r:id="rId15"/>
    <p:sldId id="272" r:id="rId16"/>
    <p:sldId id="275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Диаграмма 1. Повторяемость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букв в текстах 1-5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текст</c:v>
                </c:pt>
              </c:strCache>
            </c:strRef>
          </c:tx>
          <c:invertIfNegative val="0"/>
          <c:cat>
            <c:strRef>
              <c:f>Лист1!$A$2:$A$34</c:f>
              <c:strCache>
                <c:ptCount val="3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ё</c:v>
                </c:pt>
                <c:pt idx="7">
                  <c:v>ж</c:v>
                </c:pt>
                <c:pt idx="8">
                  <c:v>з</c:v>
                </c:pt>
                <c:pt idx="9">
                  <c:v>и</c:v>
                </c:pt>
                <c:pt idx="10">
                  <c:v>й</c:v>
                </c:pt>
                <c:pt idx="11">
                  <c:v>к</c:v>
                </c:pt>
                <c:pt idx="12">
                  <c:v>л</c:v>
                </c:pt>
                <c:pt idx="13">
                  <c:v>м</c:v>
                </c:pt>
                <c:pt idx="14">
                  <c:v>н</c:v>
                </c:pt>
                <c:pt idx="15">
                  <c:v>о</c:v>
                </c:pt>
                <c:pt idx="16">
                  <c:v>п</c:v>
                </c:pt>
                <c:pt idx="17">
                  <c:v>р</c:v>
                </c:pt>
                <c:pt idx="18">
                  <c:v>с</c:v>
                </c:pt>
                <c:pt idx="19">
                  <c:v>т</c:v>
                </c:pt>
                <c:pt idx="20">
                  <c:v>у</c:v>
                </c:pt>
                <c:pt idx="21">
                  <c:v>ф</c:v>
                </c:pt>
                <c:pt idx="22">
                  <c:v>х</c:v>
                </c:pt>
                <c:pt idx="23">
                  <c:v>ц</c:v>
                </c:pt>
                <c:pt idx="24">
                  <c:v>ч</c:v>
                </c:pt>
                <c:pt idx="25">
                  <c:v>ш</c:v>
                </c:pt>
                <c:pt idx="26">
                  <c:v>щ</c:v>
                </c:pt>
                <c:pt idx="27">
                  <c:v>ъ</c:v>
                </c:pt>
                <c:pt idx="28">
                  <c:v>ы</c:v>
                </c:pt>
                <c:pt idx="29">
                  <c:v>ь</c:v>
                </c:pt>
                <c:pt idx="30">
                  <c:v>э</c:v>
                </c:pt>
                <c:pt idx="31">
                  <c:v>ю</c:v>
                </c:pt>
                <c:pt idx="32">
                  <c:v>я</c:v>
                </c:pt>
              </c:strCache>
            </c:strRef>
          </c:cat>
          <c:val>
            <c:numRef>
              <c:f>Лист1!$B$2:$B$34</c:f>
              <c:numCache>
                <c:formatCode>General</c:formatCode>
                <c:ptCount val="33"/>
                <c:pt idx="0">
                  <c:v>35</c:v>
                </c:pt>
                <c:pt idx="1">
                  <c:v>8</c:v>
                </c:pt>
                <c:pt idx="2">
                  <c:v>14</c:v>
                </c:pt>
                <c:pt idx="3">
                  <c:v>8</c:v>
                </c:pt>
                <c:pt idx="4">
                  <c:v>17</c:v>
                </c:pt>
                <c:pt idx="5">
                  <c:v>31</c:v>
                </c:pt>
                <c:pt idx="6">
                  <c:v>0</c:v>
                </c:pt>
                <c:pt idx="7">
                  <c:v>4</c:v>
                </c:pt>
                <c:pt idx="8">
                  <c:v>12</c:v>
                </c:pt>
                <c:pt idx="9">
                  <c:v>27</c:v>
                </c:pt>
                <c:pt idx="10">
                  <c:v>7</c:v>
                </c:pt>
                <c:pt idx="11">
                  <c:v>13</c:v>
                </c:pt>
                <c:pt idx="12">
                  <c:v>24</c:v>
                </c:pt>
                <c:pt idx="13">
                  <c:v>6</c:v>
                </c:pt>
                <c:pt idx="14">
                  <c:v>19</c:v>
                </c:pt>
                <c:pt idx="15">
                  <c:v>43</c:v>
                </c:pt>
                <c:pt idx="16">
                  <c:v>11</c:v>
                </c:pt>
                <c:pt idx="17">
                  <c:v>19</c:v>
                </c:pt>
                <c:pt idx="18">
                  <c:v>14</c:v>
                </c:pt>
                <c:pt idx="19">
                  <c:v>27</c:v>
                </c:pt>
                <c:pt idx="20">
                  <c:v>14</c:v>
                </c:pt>
                <c:pt idx="21">
                  <c:v>0</c:v>
                </c:pt>
                <c:pt idx="22">
                  <c:v>7</c:v>
                </c:pt>
                <c:pt idx="23">
                  <c:v>0</c:v>
                </c:pt>
                <c:pt idx="24">
                  <c:v>5</c:v>
                </c:pt>
                <c:pt idx="25">
                  <c:v>6</c:v>
                </c:pt>
                <c:pt idx="26">
                  <c:v>1</c:v>
                </c:pt>
                <c:pt idx="27">
                  <c:v>0</c:v>
                </c:pt>
                <c:pt idx="28">
                  <c:v>8</c:v>
                </c:pt>
                <c:pt idx="29">
                  <c:v>10</c:v>
                </c:pt>
                <c:pt idx="30">
                  <c:v>1</c:v>
                </c:pt>
                <c:pt idx="31">
                  <c:v>2</c:v>
                </c:pt>
                <c:pt idx="3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текст</c:v>
                </c:pt>
              </c:strCache>
            </c:strRef>
          </c:tx>
          <c:invertIfNegative val="0"/>
          <c:cat>
            <c:strRef>
              <c:f>Лист1!$A$2:$A$34</c:f>
              <c:strCache>
                <c:ptCount val="3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ё</c:v>
                </c:pt>
                <c:pt idx="7">
                  <c:v>ж</c:v>
                </c:pt>
                <c:pt idx="8">
                  <c:v>з</c:v>
                </c:pt>
                <c:pt idx="9">
                  <c:v>и</c:v>
                </c:pt>
                <c:pt idx="10">
                  <c:v>й</c:v>
                </c:pt>
                <c:pt idx="11">
                  <c:v>к</c:v>
                </c:pt>
                <c:pt idx="12">
                  <c:v>л</c:v>
                </c:pt>
                <c:pt idx="13">
                  <c:v>м</c:v>
                </c:pt>
                <c:pt idx="14">
                  <c:v>н</c:v>
                </c:pt>
                <c:pt idx="15">
                  <c:v>о</c:v>
                </c:pt>
                <c:pt idx="16">
                  <c:v>п</c:v>
                </c:pt>
                <c:pt idx="17">
                  <c:v>р</c:v>
                </c:pt>
                <c:pt idx="18">
                  <c:v>с</c:v>
                </c:pt>
                <c:pt idx="19">
                  <c:v>т</c:v>
                </c:pt>
                <c:pt idx="20">
                  <c:v>у</c:v>
                </c:pt>
                <c:pt idx="21">
                  <c:v>ф</c:v>
                </c:pt>
                <c:pt idx="22">
                  <c:v>х</c:v>
                </c:pt>
                <c:pt idx="23">
                  <c:v>ц</c:v>
                </c:pt>
                <c:pt idx="24">
                  <c:v>ч</c:v>
                </c:pt>
                <c:pt idx="25">
                  <c:v>ш</c:v>
                </c:pt>
                <c:pt idx="26">
                  <c:v>щ</c:v>
                </c:pt>
                <c:pt idx="27">
                  <c:v>ъ</c:v>
                </c:pt>
                <c:pt idx="28">
                  <c:v>ы</c:v>
                </c:pt>
                <c:pt idx="29">
                  <c:v>ь</c:v>
                </c:pt>
                <c:pt idx="30">
                  <c:v>э</c:v>
                </c:pt>
                <c:pt idx="31">
                  <c:v>ю</c:v>
                </c:pt>
                <c:pt idx="32">
                  <c:v>я</c:v>
                </c:pt>
              </c:strCache>
            </c:strRef>
          </c:cat>
          <c:val>
            <c:numRef>
              <c:f>Лист1!$C$2:$C$34</c:f>
              <c:numCache>
                <c:formatCode>General</c:formatCode>
                <c:ptCount val="33"/>
                <c:pt idx="0">
                  <c:v>31</c:v>
                </c:pt>
                <c:pt idx="1">
                  <c:v>7</c:v>
                </c:pt>
                <c:pt idx="2">
                  <c:v>22</c:v>
                </c:pt>
                <c:pt idx="3">
                  <c:v>9</c:v>
                </c:pt>
                <c:pt idx="4">
                  <c:v>8</c:v>
                </c:pt>
                <c:pt idx="5">
                  <c:v>30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40</c:v>
                </c:pt>
                <c:pt idx="10">
                  <c:v>11</c:v>
                </c:pt>
                <c:pt idx="11">
                  <c:v>13</c:v>
                </c:pt>
                <c:pt idx="12">
                  <c:v>16</c:v>
                </c:pt>
                <c:pt idx="13">
                  <c:v>10</c:v>
                </c:pt>
                <c:pt idx="14">
                  <c:v>37</c:v>
                </c:pt>
                <c:pt idx="15">
                  <c:v>51</c:v>
                </c:pt>
                <c:pt idx="16">
                  <c:v>10</c:v>
                </c:pt>
                <c:pt idx="17">
                  <c:v>23</c:v>
                </c:pt>
                <c:pt idx="18">
                  <c:v>22</c:v>
                </c:pt>
                <c:pt idx="19">
                  <c:v>29</c:v>
                </c:pt>
                <c:pt idx="20">
                  <c:v>8</c:v>
                </c:pt>
                <c:pt idx="21">
                  <c:v>1</c:v>
                </c:pt>
                <c:pt idx="22">
                  <c:v>5</c:v>
                </c:pt>
                <c:pt idx="23">
                  <c:v>4</c:v>
                </c:pt>
                <c:pt idx="24">
                  <c:v>5</c:v>
                </c:pt>
                <c:pt idx="25">
                  <c:v>3</c:v>
                </c:pt>
                <c:pt idx="26">
                  <c:v>2</c:v>
                </c:pt>
                <c:pt idx="27">
                  <c:v>0</c:v>
                </c:pt>
                <c:pt idx="28">
                  <c:v>13</c:v>
                </c:pt>
                <c:pt idx="29">
                  <c:v>4</c:v>
                </c:pt>
                <c:pt idx="30">
                  <c:v>1</c:v>
                </c:pt>
                <c:pt idx="31">
                  <c:v>0</c:v>
                </c:pt>
                <c:pt idx="3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текст</c:v>
                </c:pt>
              </c:strCache>
            </c:strRef>
          </c:tx>
          <c:invertIfNegative val="0"/>
          <c:cat>
            <c:strRef>
              <c:f>Лист1!$A$2:$A$34</c:f>
              <c:strCache>
                <c:ptCount val="3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ё</c:v>
                </c:pt>
                <c:pt idx="7">
                  <c:v>ж</c:v>
                </c:pt>
                <c:pt idx="8">
                  <c:v>з</c:v>
                </c:pt>
                <c:pt idx="9">
                  <c:v>и</c:v>
                </c:pt>
                <c:pt idx="10">
                  <c:v>й</c:v>
                </c:pt>
                <c:pt idx="11">
                  <c:v>к</c:v>
                </c:pt>
                <c:pt idx="12">
                  <c:v>л</c:v>
                </c:pt>
                <c:pt idx="13">
                  <c:v>м</c:v>
                </c:pt>
                <c:pt idx="14">
                  <c:v>н</c:v>
                </c:pt>
                <c:pt idx="15">
                  <c:v>о</c:v>
                </c:pt>
                <c:pt idx="16">
                  <c:v>п</c:v>
                </c:pt>
                <c:pt idx="17">
                  <c:v>р</c:v>
                </c:pt>
                <c:pt idx="18">
                  <c:v>с</c:v>
                </c:pt>
                <c:pt idx="19">
                  <c:v>т</c:v>
                </c:pt>
                <c:pt idx="20">
                  <c:v>у</c:v>
                </c:pt>
                <c:pt idx="21">
                  <c:v>ф</c:v>
                </c:pt>
                <c:pt idx="22">
                  <c:v>х</c:v>
                </c:pt>
                <c:pt idx="23">
                  <c:v>ц</c:v>
                </c:pt>
                <c:pt idx="24">
                  <c:v>ч</c:v>
                </c:pt>
                <c:pt idx="25">
                  <c:v>ш</c:v>
                </c:pt>
                <c:pt idx="26">
                  <c:v>щ</c:v>
                </c:pt>
                <c:pt idx="27">
                  <c:v>ъ</c:v>
                </c:pt>
                <c:pt idx="28">
                  <c:v>ы</c:v>
                </c:pt>
                <c:pt idx="29">
                  <c:v>ь</c:v>
                </c:pt>
                <c:pt idx="30">
                  <c:v>э</c:v>
                </c:pt>
                <c:pt idx="31">
                  <c:v>ю</c:v>
                </c:pt>
                <c:pt idx="32">
                  <c:v>я</c:v>
                </c:pt>
              </c:strCache>
            </c:strRef>
          </c:cat>
          <c:val>
            <c:numRef>
              <c:f>Лист1!$D$2:$D$34</c:f>
              <c:numCache>
                <c:formatCode>General</c:formatCode>
                <c:ptCount val="33"/>
                <c:pt idx="0">
                  <c:v>37</c:v>
                </c:pt>
                <c:pt idx="1">
                  <c:v>5</c:v>
                </c:pt>
                <c:pt idx="2">
                  <c:v>24</c:v>
                </c:pt>
                <c:pt idx="3">
                  <c:v>5</c:v>
                </c:pt>
                <c:pt idx="4">
                  <c:v>10</c:v>
                </c:pt>
                <c:pt idx="5">
                  <c:v>29</c:v>
                </c:pt>
                <c:pt idx="6">
                  <c:v>0</c:v>
                </c:pt>
                <c:pt idx="7">
                  <c:v>1</c:v>
                </c:pt>
                <c:pt idx="8">
                  <c:v>7</c:v>
                </c:pt>
                <c:pt idx="9">
                  <c:v>31</c:v>
                </c:pt>
                <c:pt idx="10">
                  <c:v>5</c:v>
                </c:pt>
                <c:pt idx="11">
                  <c:v>13</c:v>
                </c:pt>
                <c:pt idx="12">
                  <c:v>17</c:v>
                </c:pt>
                <c:pt idx="13">
                  <c:v>16</c:v>
                </c:pt>
                <c:pt idx="14">
                  <c:v>24</c:v>
                </c:pt>
                <c:pt idx="15">
                  <c:v>33</c:v>
                </c:pt>
                <c:pt idx="16">
                  <c:v>15</c:v>
                </c:pt>
                <c:pt idx="17">
                  <c:v>19</c:v>
                </c:pt>
                <c:pt idx="18">
                  <c:v>19</c:v>
                </c:pt>
                <c:pt idx="19">
                  <c:v>32</c:v>
                </c:pt>
                <c:pt idx="20">
                  <c:v>16</c:v>
                </c:pt>
                <c:pt idx="21">
                  <c:v>2</c:v>
                </c:pt>
                <c:pt idx="22">
                  <c:v>0</c:v>
                </c:pt>
                <c:pt idx="23">
                  <c:v>2</c:v>
                </c:pt>
                <c:pt idx="24">
                  <c:v>5</c:v>
                </c:pt>
                <c:pt idx="25">
                  <c:v>4</c:v>
                </c:pt>
                <c:pt idx="26">
                  <c:v>2</c:v>
                </c:pt>
                <c:pt idx="27">
                  <c:v>1</c:v>
                </c:pt>
                <c:pt idx="28">
                  <c:v>20</c:v>
                </c:pt>
                <c:pt idx="29">
                  <c:v>12</c:v>
                </c:pt>
                <c:pt idx="30">
                  <c:v>1</c:v>
                </c:pt>
                <c:pt idx="31">
                  <c:v>3</c:v>
                </c:pt>
                <c:pt idx="32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текст</c:v>
                </c:pt>
              </c:strCache>
            </c:strRef>
          </c:tx>
          <c:invertIfNegative val="0"/>
          <c:cat>
            <c:strRef>
              <c:f>Лист1!$A$2:$A$34</c:f>
              <c:strCache>
                <c:ptCount val="3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ё</c:v>
                </c:pt>
                <c:pt idx="7">
                  <c:v>ж</c:v>
                </c:pt>
                <c:pt idx="8">
                  <c:v>з</c:v>
                </c:pt>
                <c:pt idx="9">
                  <c:v>и</c:v>
                </c:pt>
                <c:pt idx="10">
                  <c:v>й</c:v>
                </c:pt>
                <c:pt idx="11">
                  <c:v>к</c:v>
                </c:pt>
                <c:pt idx="12">
                  <c:v>л</c:v>
                </c:pt>
                <c:pt idx="13">
                  <c:v>м</c:v>
                </c:pt>
                <c:pt idx="14">
                  <c:v>н</c:v>
                </c:pt>
                <c:pt idx="15">
                  <c:v>о</c:v>
                </c:pt>
                <c:pt idx="16">
                  <c:v>п</c:v>
                </c:pt>
                <c:pt idx="17">
                  <c:v>р</c:v>
                </c:pt>
                <c:pt idx="18">
                  <c:v>с</c:v>
                </c:pt>
                <c:pt idx="19">
                  <c:v>т</c:v>
                </c:pt>
                <c:pt idx="20">
                  <c:v>у</c:v>
                </c:pt>
                <c:pt idx="21">
                  <c:v>ф</c:v>
                </c:pt>
                <c:pt idx="22">
                  <c:v>х</c:v>
                </c:pt>
                <c:pt idx="23">
                  <c:v>ц</c:v>
                </c:pt>
                <c:pt idx="24">
                  <c:v>ч</c:v>
                </c:pt>
                <c:pt idx="25">
                  <c:v>ш</c:v>
                </c:pt>
                <c:pt idx="26">
                  <c:v>щ</c:v>
                </c:pt>
                <c:pt idx="27">
                  <c:v>ъ</c:v>
                </c:pt>
                <c:pt idx="28">
                  <c:v>ы</c:v>
                </c:pt>
                <c:pt idx="29">
                  <c:v>ь</c:v>
                </c:pt>
                <c:pt idx="30">
                  <c:v>э</c:v>
                </c:pt>
                <c:pt idx="31">
                  <c:v>ю</c:v>
                </c:pt>
                <c:pt idx="32">
                  <c:v>я</c:v>
                </c:pt>
              </c:strCache>
            </c:strRef>
          </c:cat>
          <c:val>
            <c:numRef>
              <c:f>Лист1!$E$2:$E$34</c:f>
              <c:numCache>
                <c:formatCode>General</c:formatCode>
                <c:ptCount val="33"/>
                <c:pt idx="0">
                  <c:v>36</c:v>
                </c:pt>
                <c:pt idx="1">
                  <c:v>10</c:v>
                </c:pt>
                <c:pt idx="2">
                  <c:v>18</c:v>
                </c:pt>
                <c:pt idx="3">
                  <c:v>2</c:v>
                </c:pt>
                <c:pt idx="4">
                  <c:v>11</c:v>
                </c:pt>
                <c:pt idx="5">
                  <c:v>38</c:v>
                </c:pt>
                <c:pt idx="6">
                  <c:v>0</c:v>
                </c:pt>
                <c:pt idx="7">
                  <c:v>4</c:v>
                </c:pt>
                <c:pt idx="8">
                  <c:v>10</c:v>
                </c:pt>
                <c:pt idx="9">
                  <c:v>27</c:v>
                </c:pt>
                <c:pt idx="10">
                  <c:v>5</c:v>
                </c:pt>
                <c:pt idx="11">
                  <c:v>16</c:v>
                </c:pt>
                <c:pt idx="12">
                  <c:v>12</c:v>
                </c:pt>
                <c:pt idx="13">
                  <c:v>8</c:v>
                </c:pt>
                <c:pt idx="14">
                  <c:v>34</c:v>
                </c:pt>
                <c:pt idx="15">
                  <c:v>41</c:v>
                </c:pt>
                <c:pt idx="16">
                  <c:v>13</c:v>
                </c:pt>
                <c:pt idx="17">
                  <c:v>22</c:v>
                </c:pt>
                <c:pt idx="18">
                  <c:v>23</c:v>
                </c:pt>
                <c:pt idx="19">
                  <c:v>33</c:v>
                </c:pt>
                <c:pt idx="20">
                  <c:v>11</c:v>
                </c:pt>
                <c:pt idx="21">
                  <c:v>2</c:v>
                </c:pt>
                <c:pt idx="22">
                  <c:v>9</c:v>
                </c:pt>
                <c:pt idx="23">
                  <c:v>4</c:v>
                </c:pt>
                <c:pt idx="24">
                  <c:v>8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13</c:v>
                </c:pt>
                <c:pt idx="29">
                  <c:v>5</c:v>
                </c:pt>
                <c:pt idx="30">
                  <c:v>1</c:v>
                </c:pt>
                <c:pt idx="31">
                  <c:v>8</c:v>
                </c:pt>
                <c:pt idx="32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текст</c:v>
                </c:pt>
              </c:strCache>
            </c:strRef>
          </c:tx>
          <c:invertIfNegative val="0"/>
          <c:cat>
            <c:strRef>
              <c:f>Лист1!$A$2:$A$34</c:f>
              <c:strCache>
                <c:ptCount val="33"/>
                <c:pt idx="0">
                  <c:v>а</c:v>
                </c:pt>
                <c:pt idx="1">
                  <c:v>б</c:v>
                </c:pt>
                <c:pt idx="2">
                  <c:v>в</c:v>
                </c:pt>
                <c:pt idx="3">
                  <c:v>г</c:v>
                </c:pt>
                <c:pt idx="4">
                  <c:v>д</c:v>
                </c:pt>
                <c:pt idx="5">
                  <c:v>е</c:v>
                </c:pt>
                <c:pt idx="6">
                  <c:v>ё</c:v>
                </c:pt>
                <c:pt idx="7">
                  <c:v>ж</c:v>
                </c:pt>
                <c:pt idx="8">
                  <c:v>з</c:v>
                </c:pt>
                <c:pt idx="9">
                  <c:v>и</c:v>
                </c:pt>
                <c:pt idx="10">
                  <c:v>й</c:v>
                </c:pt>
                <c:pt idx="11">
                  <c:v>к</c:v>
                </c:pt>
                <c:pt idx="12">
                  <c:v>л</c:v>
                </c:pt>
                <c:pt idx="13">
                  <c:v>м</c:v>
                </c:pt>
                <c:pt idx="14">
                  <c:v>н</c:v>
                </c:pt>
                <c:pt idx="15">
                  <c:v>о</c:v>
                </c:pt>
                <c:pt idx="16">
                  <c:v>п</c:v>
                </c:pt>
                <c:pt idx="17">
                  <c:v>р</c:v>
                </c:pt>
                <c:pt idx="18">
                  <c:v>с</c:v>
                </c:pt>
                <c:pt idx="19">
                  <c:v>т</c:v>
                </c:pt>
                <c:pt idx="20">
                  <c:v>у</c:v>
                </c:pt>
                <c:pt idx="21">
                  <c:v>ф</c:v>
                </c:pt>
                <c:pt idx="22">
                  <c:v>х</c:v>
                </c:pt>
                <c:pt idx="23">
                  <c:v>ц</c:v>
                </c:pt>
                <c:pt idx="24">
                  <c:v>ч</c:v>
                </c:pt>
                <c:pt idx="25">
                  <c:v>ш</c:v>
                </c:pt>
                <c:pt idx="26">
                  <c:v>щ</c:v>
                </c:pt>
                <c:pt idx="27">
                  <c:v>ъ</c:v>
                </c:pt>
                <c:pt idx="28">
                  <c:v>ы</c:v>
                </c:pt>
                <c:pt idx="29">
                  <c:v>ь</c:v>
                </c:pt>
                <c:pt idx="30">
                  <c:v>э</c:v>
                </c:pt>
                <c:pt idx="31">
                  <c:v>ю</c:v>
                </c:pt>
                <c:pt idx="32">
                  <c:v>я</c:v>
                </c:pt>
              </c:strCache>
            </c:strRef>
          </c:cat>
          <c:val>
            <c:numRef>
              <c:f>Лист1!$F$2:$F$34</c:f>
              <c:numCache>
                <c:formatCode>General</c:formatCode>
                <c:ptCount val="33"/>
                <c:pt idx="0">
                  <c:v>39</c:v>
                </c:pt>
                <c:pt idx="1">
                  <c:v>7</c:v>
                </c:pt>
                <c:pt idx="2">
                  <c:v>15</c:v>
                </c:pt>
                <c:pt idx="3">
                  <c:v>9</c:v>
                </c:pt>
                <c:pt idx="4">
                  <c:v>12</c:v>
                </c:pt>
                <c:pt idx="5">
                  <c:v>33</c:v>
                </c:pt>
                <c:pt idx="6">
                  <c:v>0</c:v>
                </c:pt>
                <c:pt idx="7">
                  <c:v>1</c:v>
                </c:pt>
                <c:pt idx="8">
                  <c:v>6</c:v>
                </c:pt>
                <c:pt idx="9">
                  <c:v>29</c:v>
                </c:pt>
                <c:pt idx="10">
                  <c:v>2</c:v>
                </c:pt>
                <c:pt idx="11">
                  <c:v>13</c:v>
                </c:pt>
                <c:pt idx="12">
                  <c:v>10</c:v>
                </c:pt>
                <c:pt idx="13">
                  <c:v>19</c:v>
                </c:pt>
                <c:pt idx="14">
                  <c:v>26</c:v>
                </c:pt>
                <c:pt idx="15">
                  <c:v>39</c:v>
                </c:pt>
                <c:pt idx="16">
                  <c:v>14</c:v>
                </c:pt>
                <c:pt idx="17">
                  <c:v>20</c:v>
                </c:pt>
                <c:pt idx="18">
                  <c:v>10</c:v>
                </c:pt>
                <c:pt idx="19">
                  <c:v>33</c:v>
                </c:pt>
                <c:pt idx="20">
                  <c:v>12</c:v>
                </c:pt>
                <c:pt idx="21">
                  <c:v>0</c:v>
                </c:pt>
                <c:pt idx="22">
                  <c:v>4</c:v>
                </c:pt>
                <c:pt idx="23">
                  <c:v>2</c:v>
                </c:pt>
                <c:pt idx="24">
                  <c:v>13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20</c:v>
                </c:pt>
                <c:pt idx="29">
                  <c:v>11</c:v>
                </c:pt>
                <c:pt idx="30">
                  <c:v>3</c:v>
                </c:pt>
                <c:pt idx="31">
                  <c:v>3</c:v>
                </c:pt>
                <c:pt idx="3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926848"/>
        <c:axId val="62929536"/>
      </c:barChart>
      <c:catAx>
        <c:axId val="6292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62929536"/>
        <c:crosses val="autoZero"/>
        <c:auto val="1"/>
        <c:lblAlgn val="ctr"/>
        <c:lblOffset val="100"/>
        <c:noMultiLvlLbl val="0"/>
      </c:catAx>
      <c:valAx>
        <c:axId val="6292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926848"/>
        <c:crosses val="autoZero"/>
        <c:crossBetween val="between"/>
        <c:majorUnit val="5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Диаграмма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2. Повторяемость других символов в текстах 1-5</a:t>
            </a:r>
            <a:r>
              <a:rPr lang="ru-RU" baseline="0"/>
              <a:t> 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текст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пробел</c:v>
                </c:pt>
                <c:pt idx="1">
                  <c:v>запятая</c:v>
                </c:pt>
                <c:pt idx="2">
                  <c:v>точка</c:v>
                </c:pt>
                <c:pt idx="3">
                  <c:v>дефис</c:v>
                </c:pt>
                <c:pt idx="4">
                  <c:v>двоеточие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8</c:v>
                </c:pt>
                <c:pt idx="2">
                  <c:v>12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текст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пробел</c:v>
                </c:pt>
                <c:pt idx="1">
                  <c:v>запятая</c:v>
                </c:pt>
                <c:pt idx="2">
                  <c:v>точка</c:v>
                </c:pt>
                <c:pt idx="3">
                  <c:v>дефис</c:v>
                </c:pt>
                <c:pt idx="4">
                  <c:v>двоеточие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57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текст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пробел</c:v>
                </c:pt>
                <c:pt idx="1">
                  <c:v>запятая</c:v>
                </c:pt>
                <c:pt idx="2">
                  <c:v>точка</c:v>
                </c:pt>
                <c:pt idx="3">
                  <c:v>дефис</c:v>
                </c:pt>
                <c:pt idx="4">
                  <c:v>двоеточие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66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текст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пробел</c:v>
                </c:pt>
                <c:pt idx="1">
                  <c:v>запятая</c:v>
                </c:pt>
                <c:pt idx="2">
                  <c:v>точка</c:v>
                </c:pt>
                <c:pt idx="3">
                  <c:v>дефис</c:v>
                </c:pt>
                <c:pt idx="4">
                  <c:v>двоеточие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53</c:v>
                </c:pt>
                <c:pt idx="1">
                  <c:v>7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текст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пробел</c:v>
                </c:pt>
                <c:pt idx="1">
                  <c:v>запятая</c:v>
                </c:pt>
                <c:pt idx="2">
                  <c:v>точка</c:v>
                </c:pt>
                <c:pt idx="3">
                  <c:v>дефис</c:v>
                </c:pt>
                <c:pt idx="4">
                  <c:v>двоеточие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73</c:v>
                </c:pt>
                <c:pt idx="1">
                  <c:v>15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481536"/>
        <c:axId val="62483072"/>
      </c:barChart>
      <c:catAx>
        <c:axId val="6248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483072"/>
        <c:crosses val="autoZero"/>
        <c:auto val="1"/>
        <c:lblAlgn val="ctr"/>
        <c:lblOffset val="100"/>
        <c:noMultiLvlLbl val="0"/>
      </c:catAx>
      <c:valAx>
        <c:axId val="6248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481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&#1055;&#1086;&#1076;&#1089;&#1095;&#1077;&#1090;%20&#1082;&#1086;&#1083;&#1080;&#1095;&#1077;&#1089;&#1090;&#1074;&#1072;%20&#1089;&#1080;&#1084;&#1074;&#1086;&#1083;&#1086;&#1074;%20&#1074;%20&#1090;&#1077;&#1082;&#1089;&#1090;&#1077;.xls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3380"/>
            <a:ext cx="8472518" cy="2500330"/>
          </a:xfrm>
        </p:spPr>
        <p:txBody>
          <a:bodyPr>
            <a:normAutofit fontScale="77500" lnSpcReduction="20000"/>
          </a:bodyPr>
          <a:lstStyle/>
          <a:p>
            <a:r>
              <a:rPr lang="ru-RU" sz="2000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</a:t>
            </a:r>
            <a:r>
              <a:rPr lang="ru-RU" sz="2100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Нестерова Анастасия, 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обучающаяся 5 класса 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МБОУ </a:t>
            </a:r>
            <a:r>
              <a:rPr lang="ru-RU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Фокинская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средняя школа 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Руководитель: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</a:t>
            </a:r>
            <a:r>
              <a:rPr lang="ru-RU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Кучерова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Елена Сергеевна,                                                                        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учитель информатики </a:t>
            </a:r>
          </a:p>
          <a:p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МБОУ </a:t>
            </a:r>
            <a:r>
              <a:rPr lang="ru-RU" sz="21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Фокинская</a:t>
            </a:r>
            <a:r>
              <a:rPr lang="ru-RU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средняя школа</a:t>
            </a:r>
          </a:p>
          <a:p>
            <a:pPr algn="r"/>
            <a:r>
              <a:rPr lang="ru-RU" sz="1800" cap="all" dirty="0" smtClean="0"/>
              <a:t> 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8929718" cy="228601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Муниципальная научно-практическая конференция «Первая ступень к науке»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Секция «Информатика и ИКТ»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cap="small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КЛАВИАТУРА КОМПЬЮТЕРА: </a:t>
            </a:r>
            <a:br>
              <a:rPr lang="ru-RU" sz="3100" b="1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cap="sm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ПОЧЕМУ НЕ ПО АЛФАВИТУ?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714744" y="6286520"/>
            <a:ext cx="1507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р. п. Воротынец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2016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Фото\Новый год\Это мы! 005.jpg"/>
          <p:cNvPicPr>
            <a:picLocks noChangeAspect="1" noChangeArrowheads="1"/>
          </p:cNvPicPr>
          <p:nvPr/>
        </p:nvPicPr>
        <p:blipFill>
          <a:blip r:embed="rId2" cstate="print"/>
          <a:srcRect b="26447"/>
          <a:stretch>
            <a:fillRect/>
          </a:stretch>
        </p:blipFill>
        <p:spPr bwMode="auto">
          <a:xfrm>
            <a:off x="214282" y="3429000"/>
            <a:ext cx="422441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09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i="1" dirty="0">
                <a:latin typeface="+mj-lt"/>
                <a:cs typeface="Arial" pitchFamily="34" charset="0"/>
              </a:rPr>
              <a:t>Англоязычные клавиатурные раскладки</a:t>
            </a:r>
            <a:r>
              <a:rPr lang="ru-RU" sz="3200" dirty="0">
                <a:latin typeface="+mj-lt"/>
                <a:cs typeface="Arial" pitchFamily="34" charset="0"/>
              </a:rPr>
              <a:t/>
            </a:r>
            <a:br>
              <a:rPr lang="ru-RU" sz="3200" dirty="0">
                <a:latin typeface="+mj-lt"/>
                <a:cs typeface="Arial" pitchFamily="34" charset="0"/>
              </a:rPr>
            </a:br>
            <a:endParaRPr lang="ru-RU" sz="3200" dirty="0">
              <a:latin typeface="+mj-lt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215238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86050" y="4786322"/>
            <a:ext cx="3457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Раскладка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Colemak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i="1" dirty="0">
                <a:latin typeface="+mj-lt"/>
              </a:rPr>
              <a:t>Русскоязычные клавиатурные </a:t>
            </a:r>
            <a:r>
              <a:rPr lang="ru-RU" sz="3200" b="1" i="1" dirty="0" smtClean="0">
                <a:latin typeface="+mj-lt"/>
              </a:rPr>
              <a:t>раскладки</a:t>
            </a:r>
            <a:r>
              <a:rPr lang="ru-RU" sz="3200" b="1" dirty="0" smtClean="0">
                <a:latin typeface="+mj-lt"/>
              </a:rPr>
              <a:t/>
            </a:r>
            <a:br>
              <a:rPr lang="ru-RU" sz="3200" b="1" dirty="0" smtClean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858180" cy="31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43174" y="5143512"/>
            <a:ext cx="3771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Раскладка «Русская»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14300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3200" b="1" i="1" dirty="0">
                <a:latin typeface="+mj-lt"/>
              </a:rPr>
              <a:t>Русскоязычные клавиатурные </a:t>
            </a:r>
            <a:r>
              <a:rPr lang="ru-RU" sz="3200" b="1" i="1" dirty="0" smtClean="0">
                <a:latin typeface="+mj-lt"/>
              </a:rPr>
              <a:t>раскладки</a:t>
            </a:r>
            <a:r>
              <a:rPr lang="ru-RU" sz="3200" b="1" dirty="0" smtClean="0">
                <a:latin typeface="+mj-lt"/>
              </a:rPr>
              <a:t/>
            </a:r>
            <a:br>
              <a:rPr lang="ru-RU" sz="3200" b="1" dirty="0" smtClean="0">
                <a:latin typeface="+mj-lt"/>
              </a:rPr>
            </a:br>
            <a:r>
              <a:rPr lang="ru-RU" sz="3200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6438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5072074"/>
            <a:ext cx="620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Раскладка «Русская (машинопись)»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2868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24" y="500042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Русскоязычные клавиатурные раскладки</a:t>
            </a: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/>
            </a:r>
            <a:b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</a:b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5000636"/>
            <a:ext cx="4363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Фонетическая раскладка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ПРОВЕДЕНИЕ ИССЛЕДОВАНИЯ И ЕГО РЕЗУЛЬТАТЫ</a:t>
            </a:r>
            <a:endParaRPr lang="ru-RU" sz="3200" b="1" i="1" dirty="0"/>
          </a:p>
        </p:txBody>
      </p:sp>
      <p:pic>
        <p:nvPicPr>
          <p:cNvPr id="1026" name="Picture 2" descr="C:\Users\Асер\Desktop\КОНФ\20160328_134053.jpg"/>
          <p:cNvPicPr>
            <a:picLocks noChangeAspect="1" noChangeArrowheads="1"/>
          </p:cNvPicPr>
          <p:nvPr/>
        </p:nvPicPr>
        <p:blipFill>
          <a:blip r:embed="rId2" cstate="print"/>
          <a:srcRect t="7291" b="9375"/>
          <a:stretch>
            <a:fillRect/>
          </a:stretch>
        </p:blipFill>
        <p:spPr bwMode="auto">
          <a:xfrm>
            <a:off x="2714612" y="1500174"/>
            <a:ext cx="2314575" cy="3429024"/>
          </a:xfrm>
          <a:prstGeom prst="rect">
            <a:avLst/>
          </a:prstGeom>
          <a:noFill/>
        </p:spPr>
      </p:pic>
      <p:pic>
        <p:nvPicPr>
          <p:cNvPr id="1027" name="Picture 3" descr="C:\Users\Асер\Desktop\КОНФ\20160328_134102.jpg"/>
          <p:cNvPicPr>
            <a:picLocks noChangeAspect="1" noChangeArrowheads="1"/>
          </p:cNvPicPr>
          <p:nvPr/>
        </p:nvPicPr>
        <p:blipFill>
          <a:blip r:embed="rId3" cstate="print"/>
          <a:srcRect t="13541" r="9258" b="18750"/>
          <a:stretch>
            <a:fillRect/>
          </a:stretch>
        </p:blipFill>
        <p:spPr bwMode="auto">
          <a:xfrm>
            <a:off x="7205280" y="1643050"/>
            <a:ext cx="1938720" cy="2571768"/>
          </a:xfrm>
          <a:prstGeom prst="rect">
            <a:avLst/>
          </a:prstGeom>
          <a:noFill/>
        </p:spPr>
      </p:pic>
      <p:pic>
        <p:nvPicPr>
          <p:cNvPr id="1028" name="Picture 4" descr="C:\Users\Асер\Desktop\КОНФ\20160328_134111.jpg"/>
          <p:cNvPicPr>
            <a:picLocks noChangeAspect="1" noChangeArrowheads="1"/>
          </p:cNvPicPr>
          <p:nvPr/>
        </p:nvPicPr>
        <p:blipFill>
          <a:blip r:embed="rId4" cstate="print"/>
          <a:srcRect t="13541" r="3703" b="15625"/>
          <a:stretch>
            <a:fillRect/>
          </a:stretch>
        </p:blipFill>
        <p:spPr bwMode="auto">
          <a:xfrm>
            <a:off x="214282" y="1571612"/>
            <a:ext cx="2349050" cy="3071834"/>
          </a:xfrm>
          <a:prstGeom prst="rect">
            <a:avLst/>
          </a:prstGeom>
          <a:noFill/>
        </p:spPr>
      </p:pic>
      <p:pic>
        <p:nvPicPr>
          <p:cNvPr id="1029" name="Picture 5" descr="C:\Users\Асер\Desktop\КОНФ\20160328_134120.jpg"/>
          <p:cNvPicPr>
            <a:picLocks noChangeAspect="1" noChangeArrowheads="1"/>
          </p:cNvPicPr>
          <p:nvPr/>
        </p:nvPicPr>
        <p:blipFill>
          <a:blip r:embed="rId5" cstate="print"/>
          <a:srcRect l="5556" t="13542" r="18518" b="18750"/>
          <a:stretch>
            <a:fillRect/>
          </a:stretch>
        </p:blipFill>
        <p:spPr bwMode="auto">
          <a:xfrm>
            <a:off x="5143504" y="1571612"/>
            <a:ext cx="1937618" cy="3071834"/>
          </a:xfrm>
          <a:prstGeom prst="rect">
            <a:avLst/>
          </a:prstGeom>
          <a:noFill/>
        </p:spPr>
      </p:pic>
      <p:pic>
        <p:nvPicPr>
          <p:cNvPr id="1030" name="Picture 6" descr="C:\Users\Асер\Desktop\КОНФ\20160328_134130.jpg"/>
          <p:cNvPicPr>
            <a:picLocks noChangeAspect="1" noChangeArrowheads="1"/>
          </p:cNvPicPr>
          <p:nvPr/>
        </p:nvPicPr>
        <p:blipFill>
          <a:blip r:embed="rId6" cstate="print"/>
          <a:srcRect l="7407" t="19791" r="7407" b="18750"/>
          <a:stretch>
            <a:fillRect/>
          </a:stretch>
        </p:blipFill>
        <p:spPr bwMode="auto">
          <a:xfrm>
            <a:off x="7072330" y="4214818"/>
            <a:ext cx="1857388" cy="23823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535782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file"/>
              </a:rPr>
              <a:t>Подсчет количества символов в тексте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ПРОВЕДЕНИЕ ИССЛЕДОВАНИЯ И ЕГО РЕЗУЛЬТАТЫ</a:t>
            </a:r>
            <a:endParaRPr lang="ru-RU" sz="3200" b="1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60811021"/>
              </p:ext>
            </p:extLst>
          </p:nvPr>
        </p:nvGraphicFramePr>
        <p:xfrm>
          <a:off x="611560" y="1368107"/>
          <a:ext cx="7776864" cy="508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ПРОВЕДЕНИЕ ИССЛЕДОВАНИЯ И ЕГО РЕЗУЛЬТАТЫ</a:t>
            </a:r>
            <a:endParaRPr lang="ru-RU" sz="3200" b="1" i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41643312"/>
              </p:ext>
            </p:extLst>
          </p:nvPr>
        </p:nvGraphicFramePr>
        <p:xfrm>
          <a:off x="539552" y="1268760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ПРОВЕДЕНИЕ ИССЛЕДОВАНИЯ И ЕГО РЕЗУЛЬТАТЫ</a:t>
            </a:r>
            <a:endParaRPr lang="ru-RU" sz="3200" b="1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8581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5715016"/>
            <a:ext cx="4993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Часто встречающиеся буквы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77153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3108" y="5429264"/>
            <a:ext cx="4999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Редко встречающиеся буквы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0"/>
            <a:ext cx="892971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ПРОВЕДЕНИЕ ИССЛЕДОВАНИЯ И ЕГО РЕЗУЛЬТАТЫ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Tx/>
              <a:buAutoNum type="arabicPeriod"/>
            </a:pPr>
            <a:r>
              <a:rPr lang="ru-RU" dirty="0" smtClean="0"/>
              <a:t>Символы на русскоязычной раскладке ЙЦУКЕН расположены по принципу наибольшей повторяемости</a:t>
            </a:r>
          </a:p>
          <a:p>
            <a:pPr marL="514350" indent="-514350">
              <a:buClrTx/>
              <a:buAutoNum type="arabicPeriod"/>
            </a:pPr>
            <a:r>
              <a:rPr lang="ru-RU" dirty="0" smtClean="0"/>
              <a:t>Буквы, которые чаще встречаются в тексте, расположены в центре клавиатуры.</a:t>
            </a:r>
          </a:p>
          <a:p>
            <a:pPr marL="514350" indent="-514350">
              <a:buClrTx/>
              <a:buAutoNum type="arabicPeriod"/>
            </a:pPr>
            <a:r>
              <a:rPr lang="ru-RU" dirty="0" smtClean="0"/>
              <a:t>Центр клавиатуры выбран потому, что более популярные буквы должны нажиматься более ловкими пальцами. </a:t>
            </a:r>
          </a:p>
          <a:p>
            <a:pPr marL="514350" indent="-514350">
              <a:buClrTx/>
              <a:buAutoNum type="arabicPeriod"/>
            </a:pPr>
            <a:r>
              <a:rPr lang="ru-RU" dirty="0" smtClean="0"/>
              <a:t>Достаточно большой недостаток русскоязычной раскладки клавиатуры, который замедляет скорость набора текста, – расположение запятой в верхнем регистре. </a:t>
            </a:r>
            <a:endParaRPr lang="ru-RU" dirty="0"/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dirty="0" smtClean="0"/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Цель исследования: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928802"/>
            <a:ext cx="8572560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выявление параметров, от которых зависит расположение букв на клавиатуре компьютера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929718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latin typeface="+mj-lt"/>
                <a:cs typeface="Arial" pitchFamily="34" charset="0"/>
              </a:rPr>
              <a:t>Объект исследования</a:t>
            </a:r>
          </a:p>
          <a:p>
            <a:pPr algn="ctr">
              <a:buNone/>
            </a:pPr>
            <a:endParaRPr lang="ru-RU" sz="3200" dirty="0" smtClean="0"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клавиатура компьютера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200" b="1" i="1" dirty="0" smtClean="0">
                <a:latin typeface="+mj-lt"/>
                <a:cs typeface="Arial" pitchFamily="34" charset="0"/>
              </a:rPr>
              <a:t>Предмет</a:t>
            </a:r>
            <a:r>
              <a:rPr lang="ru-RU" sz="3200" b="1" dirty="0" smtClean="0">
                <a:latin typeface="+mj-lt"/>
                <a:cs typeface="Arial" pitchFamily="34" charset="0"/>
              </a:rPr>
              <a:t> </a:t>
            </a:r>
            <a:r>
              <a:rPr lang="ru-RU" sz="3200" b="1" i="1" dirty="0" smtClean="0">
                <a:latin typeface="+mj-lt"/>
                <a:cs typeface="Arial" pitchFamily="34" charset="0"/>
              </a:rPr>
              <a:t>исследования</a:t>
            </a:r>
          </a:p>
          <a:p>
            <a:pPr algn="ctr">
              <a:buNone/>
            </a:pPr>
            <a:endParaRPr lang="ru-RU" sz="3200" dirty="0" smtClean="0">
              <a:latin typeface="+mj-lt"/>
              <a:cs typeface="Arial" pitchFamily="34" charset="0"/>
            </a:endParaRP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расположение символов на клавиатуре компьютера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7772400" cy="107157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cs typeface="Arial" pitchFamily="34" charset="0"/>
              </a:rPr>
              <a:t>Задачи исследования</a:t>
            </a:r>
            <a:br>
              <a:rPr lang="ru-RU" sz="3200" b="1" i="1" dirty="0" smtClean="0"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Изучить историю возникновения современной раскладки клавиатуры.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Выяснить, существуют ли другие клавиатурные раскладки.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Изучить принципы расположения букв на существующих вариантах раскладок клавиатур.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Проверить опытным путем принцип расположения символов на основной русскоязычной раскладке клавиатуры.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Раскладка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185736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соглашение о соответствии символов письменного языка клавишам клавиатуры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01122" cy="11430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 1867 году в Америке Кристофером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Шоулзом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была изобретена механическая пишущая машинка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123\AppData\Local\Temp\WPDNSE\{0176012E-0172-0177-2201-310152013801}\5ebdb70a3b27c261831719493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4261715" cy="4905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Раскладка ЙЦУКЕН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Русская раскладка родилась в конце 19 века  в Америке и получила название ЙЦУКЕН.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img.artlebedev.ru/kovodstvo/sections/105/underwood.jpg"/>
          <p:cNvPicPr/>
          <p:nvPr/>
        </p:nvPicPr>
        <p:blipFill>
          <a:blip r:embed="rId2" cstate="print"/>
          <a:srcRect l="7780" t="16768" r="6524" b="16162"/>
          <a:stretch>
            <a:fillRect/>
          </a:stretch>
        </p:blipFill>
        <p:spPr bwMode="auto">
          <a:xfrm>
            <a:off x="1214414" y="2786058"/>
            <a:ext cx="67151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572528" cy="70328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Англоязычные клавиатурные раскладки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b="18605"/>
          <a:stretch>
            <a:fillRect/>
          </a:stretch>
        </p:blipFill>
        <p:spPr bwMode="auto">
          <a:xfrm>
            <a:off x="571472" y="1571612"/>
            <a:ext cx="82153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5715016"/>
            <a:ext cx="3605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Раскладка QWERTY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772400" cy="108266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i="1" dirty="0">
                <a:latin typeface="+mj-lt"/>
              </a:rPr>
              <a:t>Англоязычные клавиатурные раскладки</a:t>
            </a:r>
            <a:r>
              <a:rPr lang="ru-RU" sz="3200" dirty="0">
                <a:latin typeface="+mj-lt"/>
              </a:rPr>
              <a:t/>
            </a:r>
            <a:br>
              <a:rPr lang="ru-RU" sz="3200" dirty="0">
                <a:latin typeface="+mj-lt"/>
              </a:rPr>
            </a:br>
            <a:endParaRPr lang="ru-RU" sz="3200" dirty="0">
              <a:latin typeface="+mj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786742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5643578"/>
            <a:ext cx="3434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Раскладка Дворака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326</TotalTime>
  <Words>289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 Муниципальная научно-практическая конференция «Первая ступень к науке» Секция «Информатика и ИКТ»      КЛАВИАТУРА КОМПЬЮТЕРА:  ПОЧЕМУ НЕ ПО АЛФАВИТУ?  </vt:lpstr>
      <vt:lpstr>Цель исследования:</vt:lpstr>
      <vt:lpstr>Презентация PowerPoint</vt:lpstr>
      <vt:lpstr>Задачи исследования </vt:lpstr>
      <vt:lpstr>Раскладка</vt:lpstr>
      <vt:lpstr>В 1867 году в Америке Кристофером Шоулзом была изобретена механическая пишущая машинка</vt:lpstr>
      <vt:lpstr>Раскладка ЙЦУКЕН</vt:lpstr>
      <vt:lpstr>Англоязычные клавиатурные раскладки</vt:lpstr>
      <vt:lpstr>Англоязычные клавиатурные раскладки </vt:lpstr>
      <vt:lpstr>Англоязычные клавиатурные раскладки </vt:lpstr>
      <vt:lpstr>Русскоязычные клавиатурные раскладки </vt:lpstr>
      <vt:lpstr>Русскоязычные клавиатурные раскладки  </vt:lpstr>
      <vt:lpstr>Презентация PowerPoint</vt:lpstr>
      <vt:lpstr>ПРОВЕДЕНИЕ ИССЛЕДОВАНИЯ И ЕГО РЕЗУЛЬТАТЫ</vt:lpstr>
      <vt:lpstr>ПРОВЕДЕНИЕ ИССЛЕДОВАНИЯ И ЕГО РЕЗУЛЬТАТЫ</vt:lpstr>
      <vt:lpstr>ПРОВЕДЕНИЕ ИССЛЕДОВАНИЯ И ЕГО РЕЗУЛЬТАТЫ</vt:lpstr>
      <vt:lpstr>ПРОВЕДЕНИЕ ИССЛЕДОВАНИЯ И ЕГО РЕЗУЛЬТАТЫ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Муниципальная научно-практическая конференция «Первая ступень к науке» Секция «Прикладная математика»       КЛАВИАТУРА КОМПЬЮТЕРА: ПОЧЕМУ НЕ ПО АЛФАВИТУ?  </dc:title>
  <dc:creator>Елена</dc:creator>
  <cp:lastModifiedBy>Вера Владимировна</cp:lastModifiedBy>
  <cp:revision>36</cp:revision>
  <dcterms:created xsi:type="dcterms:W3CDTF">2016-03-27T08:14:53Z</dcterms:created>
  <dcterms:modified xsi:type="dcterms:W3CDTF">2016-03-26T14:00:46Z</dcterms:modified>
</cp:coreProperties>
</file>